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62" r:id="rId2"/>
  </p:sldMasterIdLst>
  <p:notesMasterIdLst>
    <p:notesMasterId r:id="rId19"/>
  </p:notesMasterIdLst>
  <p:sldIdLst>
    <p:sldId id="547" r:id="rId3"/>
    <p:sldId id="559" r:id="rId4"/>
    <p:sldId id="516" r:id="rId5"/>
    <p:sldId id="510" r:id="rId6"/>
    <p:sldId id="531" r:id="rId7"/>
    <p:sldId id="557" r:id="rId8"/>
    <p:sldId id="560" r:id="rId9"/>
    <p:sldId id="561" r:id="rId10"/>
    <p:sldId id="537" r:id="rId11"/>
    <p:sldId id="538" r:id="rId12"/>
    <p:sldId id="550" r:id="rId13"/>
    <p:sldId id="546" r:id="rId14"/>
    <p:sldId id="545" r:id="rId15"/>
    <p:sldId id="562" r:id="rId16"/>
    <p:sldId id="501" r:id="rId17"/>
    <p:sldId id="563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黑体" panose="02010609060101010101" pitchFamily="49" charset="-122"/>
      <p:regular r:id="rId24"/>
    </p:embeddedFont>
    <p:embeddedFont>
      <p:font typeface="楷体" panose="02010609060101010101" pitchFamily="49" charset="-122"/>
      <p:regular r:id="rId25"/>
    </p:embeddedFont>
    <p:embeddedFont>
      <p:font typeface="幼圆" panose="02010509060101010101" pitchFamily="49" charset="-122"/>
      <p:regular r:id="rId26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00FF"/>
    <a:srgbClr val="FF0000"/>
    <a:srgbClr val="FF9933"/>
    <a:srgbClr val="AFF22A"/>
    <a:srgbClr val="996633"/>
    <a:srgbClr val="CC9900"/>
    <a:srgbClr val="CC6600"/>
    <a:srgbClr val="33CC33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5" autoAdjust="0"/>
    <p:restoredTop sz="96296" autoAdjust="0"/>
  </p:normalViewPr>
  <p:slideViewPr>
    <p:cSldViewPr>
      <p:cViewPr varScale="1">
        <p:scale>
          <a:sx n="113" d="100"/>
          <a:sy n="113" d="100"/>
        </p:scale>
        <p:origin x="312" y="84"/>
      </p:cViewPr>
      <p:guideLst>
        <p:guide orient="horz" pos="163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101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102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522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1990"/>
            <a:ext cx="9144000" cy="411508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705" y="92710"/>
            <a:ext cx="248285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latin typeface="黑体" panose="02010609060101010101" pitchFamily="49" charset="-122"/>
                <a:ea typeface="黑体" panose="02010609060101010101" pitchFamily="49" charset="-122"/>
              </a:rPr>
              <a:t>整理与复习（</a:t>
            </a:r>
            <a:r>
              <a:rPr lang="en-US" altLang="zh-CN" sz="12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1200" b="1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42592778-AA14-4D9E-B633-6080E58E5D3B}"/>
              </a:ext>
            </a:extLst>
          </p:cNvPr>
          <p:cNvGrpSpPr/>
          <p:nvPr userDrawn="1"/>
        </p:nvGrpSpPr>
        <p:grpSpPr>
          <a:xfrm>
            <a:off x="8003462" y="4731990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BCDB2332-5ED1-4D62-8FAA-55989FAE1C4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C01F4BE4-48E3-4B28-85EC-0F9040334292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1990"/>
            <a:ext cx="9144000" cy="4115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782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Relationship Id="rId6" Type="http://schemas.openxmlformats.org/officeDocument/2006/relationships/slide" Target="slide7.xml"/><Relationship Id="rId5" Type="http://schemas.openxmlformats.org/officeDocument/2006/relationships/slide" Target="slide15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3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&#36229;&#38142;&#25509;/&#38271;&#26041;&#24418;&#26059;&#36716;&#25104;&#22278;&#26609;.mp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36229;&#38142;&#25509;/&#38271;&#26041;&#24418;&#26059;&#36716;&#25104;&#22278;&#26609;.mp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oleObject" Target="../embeddings/oleObject10.bin"/><Relationship Id="rId18" Type="http://schemas.openxmlformats.org/officeDocument/2006/relationships/image" Target="../media/image18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5.wmf"/><Relationship Id="rId1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7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1.bin"/><Relationship Id="rId10" Type="http://schemas.openxmlformats.org/officeDocument/2006/relationships/image" Target="../media/image14.wmf"/><Relationship Id="rId19" Type="http://schemas.openxmlformats.org/officeDocument/2006/relationships/image" Target="../media/image19.png"/><Relationship Id="rId4" Type="http://schemas.openxmlformats.org/officeDocument/2006/relationships/image" Target="../media/image11.w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oleObject" Target="../embeddings/oleObject18.bin"/><Relationship Id="rId18" Type="http://schemas.openxmlformats.org/officeDocument/2006/relationships/oleObject" Target="../embeddings/oleObject21.bin"/><Relationship Id="rId3" Type="http://schemas.openxmlformats.org/officeDocument/2006/relationships/image" Target="../media/image27.png"/><Relationship Id="rId21" Type="http://schemas.openxmlformats.org/officeDocument/2006/relationships/image" Target="../media/image26.wmf"/><Relationship Id="rId7" Type="http://schemas.openxmlformats.org/officeDocument/2006/relationships/image" Target="../media/image21.wmf"/><Relationship Id="rId12" Type="http://schemas.openxmlformats.org/officeDocument/2006/relationships/image" Target="../media/image22.wmf"/><Relationship Id="rId17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0.bin"/><Relationship Id="rId20" Type="http://schemas.openxmlformats.org/officeDocument/2006/relationships/oleObject" Target="../embeddings/oleObject22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4.bin"/><Relationship Id="rId11" Type="http://schemas.openxmlformats.org/officeDocument/2006/relationships/oleObject" Target="../embeddings/oleObject17.bin"/><Relationship Id="rId5" Type="http://schemas.openxmlformats.org/officeDocument/2006/relationships/image" Target="../media/image20.wmf"/><Relationship Id="rId15" Type="http://schemas.openxmlformats.org/officeDocument/2006/relationships/image" Target="../media/image23.wmf"/><Relationship Id="rId10" Type="http://schemas.openxmlformats.org/officeDocument/2006/relationships/oleObject" Target="../embeddings/oleObject16.bin"/><Relationship Id="rId19" Type="http://schemas.openxmlformats.org/officeDocument/2006/relationships/image" Target="../media/image25.wmf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5.bin"/><Relationship Id="rId14" Type="http://schemas.openxmlformats.org/officeDocument/2006/relationships/oleObject" Target="../embeddings/oleObject19.bin"/><Relationship Id="rId22" Type="http://schemas.openxmlformats.org/officeDocument/2006/relationships/oleObject" Target="../embeddings/oleObject23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2" name="矩形 21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25" name="文本框 22"/>
              <p:cNvSpPr txBox="1"/>
              <p:nvPr/>
            </p:nvSpPr>
            <p:spPr>
              <a:xfrm>
                <a:off x="179512" y="51470"/>
                <a:ext cx="23391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9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0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矩形 30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整理与复习</a:t>
            </a:r>
          </a:p>
        </p:txBody>
      </p:sp>
      <p:pic>
        <p:nvPicPr>
          <p:cNvPr id="3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单圆角矩形 32"/>
          <p:cNvSpPr/>
          <p:nvPr/>
        </p:nvSpPr>
        <p:spPr>
          <a:xfrm>
            <a:off x="2123728" y="3723878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单圆角矩形 33"/>
          <p:cNvSpPr/>
          <p:nvPr/>
        </p:nvSpPr>
        <p:spPr>
          <a:xfrm>
            <a:off x="4794705" y="3025526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单圆角矩形 34"/>
          <p:cNvSpPr/>
          <p:nvPr/>
        </p:nvSpPr>
        <p:spPr>
          <a:xfrm>
            <a:off x="2123728" y="3075806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单圆角矩形 35"/>
          <p:cNvSpPr/>
          <p:nvPr/>
        </p:nvSpPr>
        <p:spPr>
          <a:xfrm>
            <a:off x="4788024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37" name="圆角矩形 36">
            <a:hlinkClick r:id="rId3" action="ppaction://hlinksldjump"/>
          </p:cNvPr>
          <p:cNvSpPr/>
          <p:nvPr/>
        </p:nvSpPr>
        <p:spPr>
          <a:xfrm>
            <a:off x="2146049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</a:rPr>
              <a:t>整体回顾</a:t>
            </a:r>
          </a:p>
        </p:txBody>
      </p:sp>
      <p:sp>
        <p:nvSpPr>
          <p:cNvPr id="38" name="圆角矩形 37">
            <a:hlinkClick r:id="rId4" action="ppaction://hlinksldjump"/>
          </p:cNvPr>
          <p:cNvSpPr/>
          <p:nvPr/>
        </p:nvSpPr>
        <p:spPr>
          <a:xfrm>
            <a:off x="4849029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</a:rPr>
              <a:t>知识梳理</a:t>
            </a:r>
          </a:p>
        </p:txBody>
      </p:sp>
      <p:sp>
        <p:nvSpPr>
          <p:cNvPr id="39" name="圆角矩形 38">
            <a:hlinkClick r:id="rId5" action="ppaction://hlinksldjump"/>
          </p:cNvPr>
          <p:cNvSpPr/>
          <p:nvPr/>
        </p:nvSpPr>
        <p:spPr>
          <a:xfrm>
            <a:off x="4857293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</a:rPr>
              <a:t>课后作业</a:t>
            </a:r>
          </a:p>
        </p:txBody>
      </p:sp>
      <p:sp>
        <p:nvSpPr>
          <p:cNvPr id="40" name="圆角矩形 39">
            <a:hlinkClick r:id="rId6" action="ppaction://hlinksldjump"/>
          </p:cNvPr>
          <p:cNvSpPr/>
          <p:nvPr/>
        </p:nvSpPr>
        <p:spPr>
          <a:xfrm>
            <a:off x="2231964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</a:rPr>
              <a:t>综合运用</a:t>
            </a:r>
          </a:p>
        </p:txBody>
      </p:sp>
      <p:sp>
        <p:nvSpPr>
          <p:cNvPr id="41" name="矩形 40"/>
          <p:cNvSpPr/>
          <p:nvPr/>
        </p:nvSpPr>
        <p:spPr>
          <a:xfrm>
            <a:off x="1210738" y="1435155"/>
            <a:ext cx="6512039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 defTabSz="914400"/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整理与复习（</a:t>
            </a:r>
            <a:r>
              <a:rPr lang="en-US" altLang="zh-CN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467544" y="338996"/>
            <a:ext cx="8254569" cy="255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一个长方体玻璃容器，底面是正方形，边长是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分米，里面装有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5.6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升水。将一个苹果完全浸没在水中（水未溢出），这时量得容器内的水深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1.5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分米。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这个苹果的体积是多少立方分米？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755575" y="2962716"/>
            <a:ext cx="81369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1.5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分米的水的体积是苹果的体积与原来水的体积之和。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1115617" y="3506589"/>
            <a:ext cx="5400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 = </a:t>
            </a:r>
            <a:r>
              <a:rPr lang="en-US" altLang="zh-CN" sz="20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abh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=2×2×1.5 = 6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dm³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6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1403648" y="3970575"/>
            <a:ext cx="5400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－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5.6 = 0.4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0.4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dm³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907704" y="4474631"/>
            <a:ext cx="38884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答：苹果的体积是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0.4dm³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5"/>
          <p:cNvSpPr txBox="1">
            <a:spLocks noChangeArrowheads="1"/>
          </p:cNvSpPr>
          <p:nvPr/>
        </p:nvSpPr>
        <p:spPr bwMode="auto">
          <a:xfrm>
            <a:off x="467544" y="339502"/>
            <a:ext cx="8208912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有一根长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分米，宽和高都是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分米的长方体木材，把它截成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完全相等的长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方体。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它的体积变化了吗？它的表面积变化了吗？</a:t>
            </a:r>
          </a:p>
        </p:txBody>
      </p:sp>
      <p:pic>
        <p:nvPicPr>
          <p:cNvPr id="3074" name="图片 6" descr="说明: 15xbb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067694"/>
            <a:ext cx="3159600" cy="915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899592" y="1851670"/>
            <a:ext cx="38884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原体积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=12×2×2=48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dm³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899592" y="2583686"/>
            <a:ext cx="38884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12÷3=4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dm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</a:p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每一个长方体的长都是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4dm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4318" y="3291830"/>
            <a:ext cx="17716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3291830"/>
            <a:ext cx="14287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3291830"/>
            <a:ext cx="14287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848792" y="3291954"/>
            <a:ext cx="41764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现体积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=4×2×2×3 = 48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dm³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899592" y="2251651"/>
            <a:ext cx="38884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截成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个完全相等的长方体。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848995" y="3630930"/>
            <a:ext cx="250063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答：体积没有变化。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27"/>
          <p:cNvSpPr txBox="1">
            <a:spLocks noChangeArrowheads="1"/>
          </p:cNvSpPr>
          <p:nvPr/>
        </p:nvSpPr>
        <p:spPr bwMode="auto">
          <a:xfrm>
            <a:off x="899795" y="4029710"/>
            <a:ext cx="295275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截开之后增加了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个面，所以表面积增加了。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5" grpId="0"/>
      <p:bldP spid="27" grpId="0"/>
      <p:bldP spid="28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/>
          <p:cNvSpPr txBox="1">
            <a:spLocks noChangeArrowheads="1"/>
          </p:cNvSpPr>
          <p:nvPr/>
        </p:nvSpPr>
        <p:spPr bwMode="auto">
          <a:xfrm>
            <a:off x="467544" y="314146"/>
            <a:ext cx="8352928" cy="206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一种长方体的广告灯箱，框架由铝合金条制成的，各个面由灯箱布围成。长方体的长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分米、宽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分米、高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分米。制作一个这样的广告灯箱，至少要铝合金条多少分米？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1514475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12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Helvetica" charset="0"/>
              </a:rPr>
              <a:t>　　　</a:t>
            </a:r>
            <a:endParaRPr kumimoji="0" 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253365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3" name="TextBox 15"/>
          <p:cNvSpPr txBox="1">
            <a:spLocks noChangeArrowheads="1"/>
          </p:cNvSpPr>
          <p:nvPr/>
        </p:nvSpPr>
        <p:spPr bwMode="auto">
          <a:xfrm>
            <a:off x="755576" y="2283718"/>
            <a:ext cx="5976664" cy="91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求需要铝合金条多少分米，就是求它的总棱长。</a:t>
            </a:r>
          </a:p>
        </p:txBody>
      </p:sp>
      <p:sp>
        <p:nvSpPr>
          <p:cNvPr id="16" name="立方体 15"/>
          <p:cNvSpPr/>
          <p:nvPr/>
        </p:nvSpPr>
        <p:spPr>
          <a:xfrm>
            <a:off x="6660232" y="2427734"/>
            <a:ext cx="1584176" cy="108012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2123728" y="2859782"/>
            <a:ext cx="3096344" cy="1151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 =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×4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=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×4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= 128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（分米）</a:t>
            </a: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1628056" y="4011910"/>
            <a:ext cx="4888160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答：至少需要铝合金条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128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分米。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5"/>
          <p:cNvSpPr txBox="1">
            <a:spLocks noChangeArrowheads="1"/>
          </p:cNvSpPr>
          <p:nvPr/>
        </p:nvSpPr>
        <p:spPr bwMode="auto">
          <a:xfrm>
            <a:off x="539552" y="339502"/>
            <a:ext cx="8208912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7.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沙漏是古代的一种计时工具。一种正方体箱型沙漏的棱长是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12dm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，已知平均每小时漏沙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72dm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³，照这样计算，多少小时漏光一箱沙？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1187624" y="2182327"/>
            <a:ext cx="3528392" cy="1386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</a:t>
            </a:r>
            <a:r>
              <a:rPr lang="zh-CN" altLang="en-US" sz="2400" b="1" baseline="-25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正方体</a:t>
            </a:r>
            <a:r>
              <a:rPr lang="en-US" altLang="zh-CN" sz="2400" b="1" baseline="-25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a³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= 12³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=1728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dm³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4427984" y="2571750"/>
            <a:ext cx="2880320" cy="91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1728÷72=24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（小时）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2051720" y="3879044"/>
            <a:ext cx="5028249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小时漏光一箱沙。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5"/>
          <p:cNvSpPr txBox="1">
            <a:spLocks noChangeArrowheads="1"/>
          </p:cNvSpPr>
          <p:nvPr/>
        </p:nvSpPr>
        <p:spPr bwMode="auto">
          <a:xfrm>
            <a:off x="467544" y="339502"/>
            <a:ext cx="8424936" cy="1863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8.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明明和亮亮一起练大字，明明写了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90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个，亮亮比明明少  ，亮亮和明明一共写了多少个大字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1907704" y="3748436"/>
            <a:ext cx="5028249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答：亮亮和明明一共写了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个大字。</a:t>
            </a:r>
          </a:p>
        </p:txBody>
      </p:sp>
      <p:graphicFrame>
        <p:nvGraphicFramePr>
          <p:cNvPr id="51202" name="Object 2"/>
          <p:cNvGraphicFramePr>
            <a:graphicFrameLocks noChangeAspect="1"/>
          </p:cNvGraphicFramePr>
          <p:nvPr/>
        </p:nvGraphicFramePr>
        <p:xfrm>
          <a:off x="2643272" y="911756"/>
          <a:ext cx="264599" cy="719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6" name="公式" r:id="rId3" imgW="152400" imgH="393700" progId="Equation.3">
                  <p:embed/>
                </p:oleObj>
              </mc:Choice>
              <mc:Fallback>
                <p:oleObj name="公式" r:id="rId3" imgW="152400" imgH="3937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272" y="911756"/>
                        <a:ext cx="264599" cy="7197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3059832" y="2063374"/>
            <a:ext cx="23042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90×  = 20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（个）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0735876"/>
              </p:ext>
            </p:extLst>
          </p:nvPr>
        </p:nvGraphicFramePr>
        <p:xfrm>
          <a:off x="3671764" y="1980358"/>
          <a:ext cx="252164" cy="686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7" name="公式" r:id="rId5" imgW="152400" imgH="393700" progId="Equation.3">
                  <p:embed/>
                </p:oleObj>
              </mc:Choice>
              <mc:Fallback>
                <p:oleObj name="公式" r:id="rId5" imgW="152400" imgH="3937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1764" y="1980358"/>
                        <a:ext cx="252164" cy="6860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843808" y="2611696"/>
            <a:ext cx="25922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20=70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（个）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843808" y="3043744"/>
            <a:ext cx="25922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90+70=160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（个）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/>
      <p:bldP spid="16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3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1BC23E80-CD22-46E0-8021-5A7CCAA08E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4A3F6B04-095A-422E-999F-F23DCAE9A4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>
            <a:hlinkClick r:id="rId2" action="ppaction://hlinkfile"/>
          </p:cNvPr>
          <p:cNvSpPr/>
          <p:nvPr/>
        </p:nvSpPr>
        <p:spPr>
          <a:xfrm>
            <a:off x="755576" y="1331828"/>
            <a:ext cx="2232248" cy="2464058"/>
          </a:xfrm>
          <a:prstGeom prst="round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在五年级下册的数学学习中，我们已经学习了的知识包括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左大括号 30"/>
          <p:cNvSpPr/>
          <p:nvPr/>
        </p:nvSpPr>
        <p:spPr>
          <a:xfrm rot="10800000" flipH="1">
            <a:off x="2807805" y="987574"/>
            <a:ext cx="324035" cy="3240360"/>
          </a:xfrm>
          <a:prstGeom prst="leftBrace">
            <a:avLst>
              <a:gd name="adj1" fmla="val 71227"/>
              <a:gd name="adj2" fmla="val 49683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圆角矩形 31">
            <a:hlinkClick r:id="rId2" action="ppaction://hlinkfile"/>
          </p:cNvPr>
          <p:cNvSpPr/>
          <p:nvPr/>
        </p:nvSpPr>
        <p:spPr>
          <a:xfrm>
            <a:off x="3491880" y="771550"/>
            <a:ext cx="2592288" cy="578882"/>
          </a:xfrm>
          <a:prstGeom prst="round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分数的加减法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圆角矩形 32">
            <a:hlinkClick r:id="rId2" action="ppaction://hlinkfile"/>
          </p:cNvPr>
          <p:cNvSpPr/>
          <p:nvPr/>
        </p:nvSpPr>
        <p:spPr>
          <a:xfrm>
            <a:off x="3491880" y="1646272"/>
            <a:ext cx="2592288" cy="578882"/>
          </a:xfrm>
          <a:prstGeom prst="round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长方体（一）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圆角矩形 33">
            <a:hlinkClick r:id="rId2" action="ppaction://hlinkfile"/>
          </p:cNvPr>
          <p:cNvSpPr/>
          <p:nvPr/>
        </p:nvSpPr>
        <p:spPr>
          <a:xfrm>
            <a:off x="3491880" y="2571750"/>
            <a:ext cx="2592288" cy="578882"/>
          </a:xfrm>
          <a:prstGeom prst="round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分数的乘除法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圆角矩形 34">
            <a:hlinkClick r:id="rId2" action="ppaction://hlinkfile"/>
          </p:cNvPr>
          <p:cNvSpPr/>
          <p:nvPr/>
        </p:nvSpPr>
        <p:spPr>
          <a:xfrm>
            <a:off x="3491880" y="3507854"/>
            <a:ext cx="2592288" cy="578882"/>
          </a:xfrm>
          <a:prstGeom prst="round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长方体（二）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圆角矩形 35">
            <a:hlinkClick r:id="rId2" action="ppaction://hlinkfile"/>
          </p:cNvPr>
          <p:cNvSpPr/>
          <p:nvPr/>
        </p:nvSpPr>
        <p:spPr>
          <a:xfrm>
            <a:off x="3491880" y="1646272"/>
            <a:ext cx="2880320" cy="578882"/>
          </a:xfrm>
          <a:prstGeom prst="round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长方体（一）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圆角矩形 36">
            <a:hlinkClick r:id="rId2" action="ppaction://hlinkfile"/>
          </p:cNvPr>
          <p:cNvSpPr/>
          <p:nvPr/>
        </p:nvSpPr>
        <p:spPr>
          <a:xfrm>
            <a:off x="3491880" y="3518480"/>
            <a:ext cx="2808312" cy="578882"/>
          </a:xfrm>
          <a:prstGeom prst="round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长方体（二）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圆角矩形 37">
            <a:hlinkClick r:id="rId2" action="ppaction://hlinkfile"/>
          </p:cNvPr>
          <p:cNvSpPr/>
          <p:nvPr/>
        </p:nvSpPr>
        <p:spPr>
          <a:xfrm>
            <a:off x="5347305" y="2096904"/>
            <a:ext cx="1440160" cy="578882"/>
          </a:xfrm>
          <a:prstGeom prst="round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  <a:noFill/>
        </p:spPr>
      </p:pic>
      <p:sp>
        <p:nvSpPr>
          <p:cNvPr id="19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整体回顾</a:t>
            </a:r>
          </a:p>
        </p:txBody>
      </p:sp>
      <p:sp>
        <p:nvSpPr>
          <p:cNvPr id="2" name="左大括号 1"/>
          <p:cNvSpPr/>
          <p:nvPr/>
        </p:nvSpPr>
        <p:spPr>
          <a:xfrm rot="10800000" flipH="1">
            <a:off x="6612890" y="2011045"/>
            <a:ext cx="191770" cy="749935"/>
          </a:xfrm>
          <a:prstGeom prst="leftBrace">
            <a:avLst>
              <a:gd name="adj1" fmla="val 71227"/>
              <a:gd name="adj2" fmla="val 49683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77864E-6 L 0.34653 -0.0009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00" y="-1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6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54369E-6 L 0.34653 -0.2108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00" y="-1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1" grpId="0" animBg="1"/>
      <p:bldP spid="32" grpId="0"/>
      <p:bldP spid="33" grpId="0"/>
      <p:bldP spid="34" grpId="0"/>
      <p:bldP spid="35" grpId="0"/>
      <p:bldP spid="36" grpId="0"/>
      <p:bldP spid="36" grpId="1"/>
      <p:bldP spid="37" grpId="0"/>
      <p:bldP spid="37" grpId="1"/>
      <p:bldP spid="38" grpId="0"/>
      <p:bldP spid="2" grpId="0" bldLvl="0" animBg="1"/>
      <p:bldP spid="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5800779" y="2571750"/>
            <a:ext cx="1723549" cy="40011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转化（通分）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923928" y="4011910"/>
            <a:ext cx="1723549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分数的加减法</a:t>
            </a:r>
          </a:p>
        </p:txBody>
      </p:sp>
      <p:cxnSp>
        <p:nvCxnSpPr>
          <p:cNvPr id="13" name="直接箭头连接符 12"/>
          <p:cNvCxnSpPr>
            <a:stCxn id="22" idx="0"/>
          </p:cNvCxnSpPr>
          <p:nvPr/>
        </p:nvCxnSpPr>
        <p:spPr>
          <a:xfrm flipH="1" flipV="1">
            <a:off x="3851920" y="3579862"/>
            <a:ext cx="933783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817311" y="3107744"/>
            <a:ext cx="2492990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同分母分数的加减法</a:t>
            </a: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3039127" y="2859782"/>
            <a:ext cx="232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547664" y="2387664"/>
            <a:ext cx="3005951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计算单位相同，直接计算</a:t>
            </a:r>
          </a:p>
        </p:txBody>
      </p:sp>
      <p:cxnSp>
        <p:nvCxnSpPr>
          <p:cNvPr id="20" name="直接箭头连接符 19"/>
          <p:cNvCxnSpPr/>
          <p:nvPr/>
        </p:nvCxnSpPr>
        <p:spPr>
          <a:xfrm flipV="1">
            <a:off x="3041447" y="2139702"/>
            <a:ext cx="232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673295" y="1667584"/>
            <a:ext cx="2749471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分母不变，分子相加减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247362" y="3107744"/>
            <a:ext cx="2492990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异分母分数的加减法</a:t>
            </a:r>
          </a:p>
        </p:txBody>
      </p:sp>
      <p:cxnSp>
        <p:nvCxnSpPr>
          <p:cNvPr id="24" name="直接箭头连接符 23"/>
          <p:cNvCxnSpPr/>
          <p:nvPr/>
        </p:nvCxnSpPr>
        <p:spPr>
          <a:xfrm flipV="1">
            <a:off x="6464460" y="2427734"/>
            <a:ext cx="2320" cy="648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220072" y="1955616"/>
            <a:ext cx="2492990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同分母分数的加减法</a:t>
            </a: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4785704" y="3507854"/>
            <a:ext cx="86641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stCxn id="25" idx="1"/>
            <a:endCxn id="16" idx="3"/>
          </p:cNvCxnSpPr>
          <p:nvPr/>
        </p:nvCxnSpPr>
        <p:spPr>
          <a:xfrm flipH="1">
            <a:off x="4310301" y="2155671"/>
            <a:ext cx="909771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506990" y="843558"/>
            <a:ext cx="4801314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计算完成后，都要化成最简分数（约分）</a:t>
            </a:r>
          </a:p>
        </p:txBody>
      </p:sp>
      <p:sp>
        <p:nvSpPr>
          <p:cNvPr id="26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知识梳理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2" grpId="0" animBg="1"/>
      <p:bldP spid="16" grpId="0" animBg="1"/>
      <p:bldP spid="19" grpId="0" animBg="1"/>
      <p:bldP spid="21" grpId="0" animBg="1"/>
      <p:bldP spid="23" grpId="0" animBg="1"/>
      <p:bldP spid="25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表格 19"/>
          <p:cNvGraphicFramePr>
            <a:graphicFrameLocks noGrp="1"/>
          </p:cNvGraphicFramePr>
          <p:nvPr/>
        </p:nvGraphicFramePr>
        <p:xfrm>
          <a:off x="395542" y="915566"/>
          <a:ext cx="8500411" cy="33427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4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21424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575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609739">
                <a:tc row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顶点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面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棱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en-US" altLang="zh-CN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表面积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en-US" altLang="zh-CN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体积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73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个数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个数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形状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大小关系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条数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长度关系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5808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37082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立方体 22"/>
          <p:cNvSpPr/>
          <p:nvPr/>
        </p:nvSpPr>
        <p:spPr>
          <a:xfrm>
            <a:off x="539552" y="2382014"/>
            <a:ext cx="936104" cy="432048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5" name="立方体 24"/>
          <p:cNvSpPr/>
          <p:nvPr/>
        </p:nvSpPr>
        <p:spPr>
          <a:xfrm>
            <a:off x="683568" y="3363838"/>
            <a:ext cx="648072" cy="648072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6" name="TextBox 25"/>
          <p:cNvSpPr txBox="1"/>
          <p:nvPr/>
        </p:nvSpPr>
        <p:spPr>
          <a:xfrm>
            <a:off x="1763688" y="238766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63688" y="346778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411760" y="238766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11760" y="346778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699792" y="2499742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长方形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699792" y="3467784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正方形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491880" y="2355726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相对的面相等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91880" y="3376032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个面都相等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427984" y="245967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427984" y="357986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773775" y="2139315"/>
            <a:ext cx="1080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互相平行的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条棱相等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840779" y="3301864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条棱都相等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536565" y="2387600"/>
            <a:ext cx="31743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S=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ab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0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bh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ah)</a:t>
            </a: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×2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12160" y="3579862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S=6a²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693873" y="2459672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V=</a:t>
            </a:r>
            <a:r>
              <a:rPr lang="en-US" altLang="zh-CN" sz="20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abh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813124" y="3487534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V=a³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29" grpId="0"/>
      <p:bldP spid="30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>
            <a:hlinkClick r:id="rId2" action="ppaction://hlinkfile"/>
          </p:cNvPr>
          <p:cNvSpPr/>
          <p:nvPr/>
        </p:nvSpPr>
        <p:spPr>
          <a:xfrm>
            <a:off x="971600" y="1532384"/>
            <a:ext cx="504056" cy="1678543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分数的乘法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左大括号 14"/>
          <p:cNvSpPr/>
          <p:nvPr/>
        </p:nvSpPr>
        <p:spPr>
          <a:xfrm rot="10800000" flipH="1">
            <a:off x="1691680" y="1626751"/>
            <a:ext cx="324035" cy="1512168"/>
          </a:xfrm>
          <a:prstGeom prst="leftBrace">
            <a:avLst>
              <a:gd name="adj1" fmla="val 71227"/>
              <a:gd name="adj2" fmla="val 49683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圆角矩形 15">
            <a:hlinkClick r:id="rId2" action="ppaction://hlinkfile"/>
          </p:cNvPr>
          <p:cNvSpPr/>
          <p:nvPr/>
        </p:nvSpPr>
        <p:spPr>
          <a:xfrm>
            <a:off x="2267744" y="1338719"/>
            <a:ext cx="1512168" cy="44267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整数乘分数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圆角矩形 30">
            <a:hlinkClick r:id="rId2" action="ppaction://hlinkfile"/>
          </p:cNvPr>
          <p:cNvSpPr/>
          <p:nvPr/>
        </p:nvSpPr>
        <p:spPr>
          <a:xfrm>
            <a:off x="2267744" y="2840261"/>
            <a:ext cx="1512168" cy="44267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分数乘分数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2" name="直接箭头连接符 31"/>
          <p:cNvCxnSpPr/>
          <p:nvPr/>
        </p:nvCxnSpPr>
        <p:spPr>
          <a:xfrm rot="5400000" flipV="1">
            <a:off x="4030800" y="1410747"/>
            <a:ext cx="2320" cy="360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圆角矩形 33">
            <a:hlinkClick r:id="rId2" action="ppaction://hlinkfile"/>
          </p:cNvPr>
          <p:cNvSpPr/>
          <p:nvPr/>
        </p:nvSpPr>
        <p:spPr>
          <a:xfrm>
            <a:off x="4283968" y="1203598"/>
            <a:ext cx="2304256" cy="783193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分母不变，整数和分子的积做分子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圆角矩形 34">
            <a:hlinkClick r:id="rId2" action="ppaction://hlinkfile"/>
          </p:cNvPr>
          <p:cNvSpPr/>
          <p:nvPr/>
        </p:nvSpPr>
        <p:spPr>
          <a:xfrm>
            <a:off x="6876256" y="2058799"/>
            <a:ext cx="1512168" cy="510778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最简分数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6" name="直接箭头连接符 35"/>
          <p:cNvCxnSpPr/>
          <p:nvPr/>
        </p:nvCxnSpPr>
        <p:spPr>
          <a:xfrm>
            <a:off x="6660232" y="1698759"/>
            <a:ext cx="574423" cy="366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 rot="5400000" flipV="1">
            <a:off x="4030760" y="2914020"/>
            <a:ext cx="2320" cy="360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圆角矩形 40">
            <a:hlinkClick r:id="rId2" action="ppaction://hlinkfile"/>
          </p:cNvPr>
          <p:cNvSpPr/>
          <p:nvPr/>
        </p:nvSpPr>
        <p:spPr>
          <a:xfrm>
            <a:off x="4283928" y="2706871"/>
            <a:ext cx="2304256" cy="112371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分母和分母的积做分母，分子和分子的积做分子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2" name="直接箭头连接符 41"/>
          <p:cNvCxnSpPr/>
          <p:nvPr/>
        </p:nvCxnSpPr>
        <p:spPr>
          <a:xfrm flipV="1">
            <a:off x="6660232" y="2634863"/>
            <a:ext cx="57606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31" grpId="0" animBg="1"/>
      <p:bldP spid="34" grpId="0" animBg="1"/>
      <p:bldP spid="35" grpId="0" animBg="1"/>
      <p:bldP spid="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圆角矩形 39"/>
          <p:cNvSpPr/>
          <p:nvPr/>
        </p:nvSpPr>
        <p:spPr>
          <a:xfrm>
            <a:off x="1547664" y="555526"/>
            <a:ext cx="6590880" cy="91940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在分数的乘法中，我们还学习了倒数的知识，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如果两个数的乘积等于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，这两个数互为倒数。</a:t>
            </a:r>
          </a:p>
        </p:txBody>
      </p:sp>
      <p:cxnSp>
        <p:nvCxnSpPr>
          <p:cNvPr id="15" name="直接箭头连接符 14"/>
          <p:cNvCxnSpPr/>
          <p:nvPr/>
        </p:nvCxnSpPr>
        <p:spPr>
          <a:xfrm flipH="1">
            <a:off x="2478410" y="1603548"/>
            <a:ext cx="72008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1" name="对象 20"/>
          <p:cNvGraphicFramePr>
            <a:graphicFrameLocks noChangeAspect="1"/>
          </p:cNvGraphicFramePr>
          <p:nvPr/>
        </p:nvGraphicFramePr>
        <p:xfrm>
          <a:off x="1614314" y="2179612"/>
          <a:ext cx="1080120" cy="5012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公式" r:id="rId3" imgW="558800" imgH="393700" progId="Equation.3">
                  <p:embed/>
                </p:oleObj>
              </mc:Choice>
              <mc:Fallback>
                <p:oleObj name="公式" r:id="rId3" imgW="558800" imgH="3937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4314" y="2179612"/>
                        <a:ext cx="1080120" cy="5012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115616" y="2859782"/>
          <a:ext cx="835025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公式" r:id="rId5" imgW="431800" imgH="393700" progId="Equation.3">
                  <p:embed/>
                </p:oleObj>
              </mc:Choice>
              <mc:Fallback>
                <p:oleObj name="公式" r:id="rId5" imgW="431800" imgH="3937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859782"/>
                        <a:ext cx="835025" cy="501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878633" y="2932087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互为倒数</a:t>
            </a:r>
          </a:p>
        </p:txBody>
      </p:sp>
      <p:cxnSp>
        <p:nvCxnSpPr>
          <p:cNvPr id="25" name="直接箭头连接符 24"/>
          <p:cNvCxnSpPr/>
          <p:nvPr/>
        </p:nvCxnSpPr>
        <p:spPr>
          <a:xfrm>
            <a:off x="4470921" y="1531540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4074617" y="2179811"/>
          <a:ext cx="1008062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公式" r:id="rId7" imgW="520700" imgH="393700" progId="Equation.3">
                  <p:embed/>
                </p:oleObj>
              </mc:Choice>
              <mc:Fallback>
                <p:oleObj name="公式" r:id="rId7" imgW="520700" imgH="3937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4617" y="2179811"/>
                        <a:ext cx="1008062" cy="501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614937" y="2934790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互为倒数</a:t>
            </a:r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4038873" y="2894583"/>
          <a:ext cx="7366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公式" r:id="rId9" imgW="381000" imgH="393700" progId="Equation.3">
                  <p:embed/>
                </p:oleObj>
              </mc:Choice>
              <mc:Fallback>
                <p:oleObj name="公式" r:id="rId9" imgW="381000" imgH="3937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873" y="2894583"/>
                        <a:ext cx="736600" cy="501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3" name="直接箭头连接符 32"/>
          <p:cNvCxnSpPr/>
          <p:nvPr/>
        </p:nvCxnSpPr>
        <p:spPr>
          <a:xfrm>
            <a:off x="6127105" y="1603548"/>
            <a:ext cx="72008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487145" y="2211550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0.25×4=1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15137" y="2932087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0.25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互为倒数</a:t>
            </a:r>
          </a:p>
        </p:txBody>
      </p:sp>
      <p:sp>
        <p:nvSpPr>
          <p:cNvPr id="39" name="圆角矩形 38"/>
          <p:cNvSpPr/>
          <p:nvPr/>
        </p:nvSpPr>
        <p:spPr>
          <a:xfrm>
            <a:off x="1691680" y="3651870"/>
            <a:ext cx="6372257" cy="510778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还学习分数和小数的互化，能口头说一说吗？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2" grpId="0"/>
      <p:bldP spid="32" grpId="0"/>
      <p:bldP spid="35" grpId="0"/>
      <p:bldP spid="36" grpId="0"/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611560" y="987574"/>
            <a:ext cx="2664296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解方程。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619672" y="1667584"/>
            <a:ext cx="2880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zh-CN" sz="2400" b="1" i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TextBox 15"/>
          <p:cNvSpPr txBox="1">
            <a:spLocks noChangeArrowheads="1"/>
          </p:cNvSpPr>
          <p:nvPr/>
        </p:nvSpPr>
        <p:spPr bwMode="auto">
          <a:xfrm>
            <a:off x="1763688" y="1690402"/>
            <a:ext cx="14401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9" name="对象 18"/>
          <p:cNvGraphicFramePr>
            <a:graphicFrameLocks noChangeAspect="1"/>
          </p:cNvGraphicFramePr>
          <p:nvPr/>
        </p:nvGraphicFramePr>
        <p:xfrm>
          <a:off x="2132354" y="1598142"/>
          <a:ext cx="563240" cy="57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1" name="公式" r:id="rId3" imgW="405765" imgH="393065" progId="Equation.3">
                  <p:embed/>
                </p:oleObj>
              </mc:Choice>
              <mc:Fallback>
                <p:oleObj name="公式" r:id="rId3" imgW="405765" imgH="393065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2354" y="1598142"/>
                        <a:ext cx="563240" cy="572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1187624" y="2205548"/>
            <a:ext cx="14401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解：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691680" y="2205548"/>
            <a:ext cx="2880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zh-CN" sz="2400" b="1" i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1835696" y="2245618"/>
            <a:ext cx="14401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2103686" y="2144266"/>
          <a:ext cx="528637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" name="公式" r:id="rId5" imgW="381000" imgH="393700" progId="Equation.3">
                  <p:embed/>
                </p:oleObj>
              </mc:Choice>
              <mc:Fallback>
                <p:oleObj name="公式" r:id="rId5" imgW="381000" imgH="3937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3686" y="2144266"/>
                        <a:ext cx="528637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691680" y="2779245"/>
            <a:ext cx="2880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zh-CN" sz="2400" b="1" i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1835696" y="2819315"/>
            <a:ext cx="14401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2032025" y="2719561"/>
          <a:ext cx="73977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公式" r:id="rId7" imgW="533400" imgH="393700" progId="Equation.3">
                  <p:embed/>
                </p:oleObj>
              </mc:Choice>
              <mc:Fallback>
                <p:oleObj name="公式" r:id="rId7" imgW="533400" imgH="3937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2025" y="2719561"/>
                        <a:ext cx="739775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691680" y="3283673"/>
            <a:ext cx="2880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zh-CN" sz="2400" b="1" i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1835696" y="3323743"/>
            <a:ext cx="14401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23" name="Object 5"/>
          <p:cNvGraphicFramePr>
            <a:graphicFrameLocks noChangeAspect="1"/>
          </p:cNvGraphicFramePr>
          <p:nvPr/>
        </p:nvGraphicFramePr>
        <p:xfrm>
          <a:off x="2123728" y="3224386"/>
          <a:ext cx="3175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4" name="公式" r:id="rId9" imgW="228600" imgH="393700" progId="Equation.3">
                  <p:embed/>
                </p:oleObj>
              </mc:Choice>
              <mc:Fallback>
                <p:oleObj name="公式" r:id="rId9" imgW="228600" imgH="3937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3224386"/>
                        <a:ext cx="3175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716016" y="1667584"/>
            <a:ext cx="2880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zh-CN" sz="2400" b="1" i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860032" y="1690402"/>
            <a:ext cx="14401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26" name="对象 25"/>
          <p:cNvGraphicFramePr>
            <a:graphicFrameLocks noChangeAspect="1"/>
          </p:cNvGraphicFramePr>
          <p:nvPr/>
        </p:nvGraphicFramePr>
        <p:xfrm>
          <a:off x="5237336" y="1598613"/>
          <a:ext cx="544513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5" name="公式" r:id="rId11" imgW="393700" imgH="393700" progId="Equation.3">
                  <p:embed/>
                </p:oleObj>
              </mc:Choice>
              <mc:Fallback>
                <p:oleObj name="公式" r:id="rId11" imgW="393700" imgH="3937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7336" y="1598613"/>
                        <a:ext cx="544513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15"/>
          <p:cNvSpPr txBox="1">
            <a:spLocks noChangeArrowheads="1"/>
          </p:cNvSpPr>
          <p:nvPr/>
        </p:nvSpPr>
        <p:spPr bwMode="auto">
          <a:xfrm>
            <a:off x="4283968" y="2205548"/>
            <a:ext cx="14401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解：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788024" y="2205548"/>
            <a:ext cx="2880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zh-CN" sz="2400" b="1" i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4932040" y="2245618"/>
            <a:ext cx="14401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0" name="Object 4"/>
          <p:cNvGraphicFramePr>
            <a:graphicFrameLocks noChangeAspect="1"/>
          </p:cNvGraphicFramePr>
          <p:nvPr/>
        </p:nvGraphicFramePr>
        <p:xfrm>
          <a:off x="5210349" y="2144713"/>
          <a:ext cx="5080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6" name="公式" r:id="rId13" imgW="368300" imgH="393700" progId="Equation.3">
                  <p:embed/>
                </p:oleObj>
              </mc:Choice>
              <mc:Fallback>
                <p:oleObj name="公式" r:id="rId13" imgW="368300" imgH="3937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0349" y="2144713"/>
                        <a:ext cx="5080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788024" y="2779245"/>
            <a:ext cx="2880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zh-CN" sz="2400" b="1" i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TextBox 15"/>
          <p:cNvSpPr txBox="1">
            <a:spLocks noChangeArrowheads="1"/>
          </p:cNvSpPr>
          <p:nvPr/>
        </p:nvSpPr>
        <p:spPr bwMode="auto">
          <a:xfrm>
            <a:off x="4932040" y="2819315"/>
            <a:ext cx="14401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3" name="Object 5"/>
          <p:cNvGraphicFramePr>
            <a:graphicFrameLocks noChangeAspect="1"/>
          </p:cNvGraphicFramePr>
          <p:nvPr/>
        </p:nvGraphicFramePr>
        <p:xfrm>
          <a:off x="5145261" y="2719388"/>
          <a:ext cx="7048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7" name="公式" r:id="rId15" imgW="508000" imgH="393700" progId="Equation.3">
                  <p:embed/>
                </p:oleObj>
              </mc:Choice>
              <mc:Fallback>
                <p:oleObj name="公式" r:id="rId15" imgW="508000" imgH="3937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5261" y="2719388"/>
                        <a:ext cx="70485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4788024" y="3283673"/>
            <a:ext cx="2880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zh-CN" sz="2400" b="1" i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5" name="TextBox 15"/>
          <p:cNvSpPr txBox="1">
            <a:spLocks noChangeArrowheads="1"/>
          </p:cNvSpPr>
          <p:nvPr/>
        </p:nvSpPr>
        <p:spPr bwMode="auto">
          <a:xfrm>
            <a:off x="4932040" y="3323743"/>
            <a:ext cx="14401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7" name="Object 5"/>
          <p:cNvGraphicFramePr>
            <a:graphicFrameLocks noChangeAspect="1"/>
          </p:cNvGraphicFramePr>
          <p:nvPr/>
        </p:nvGraphicFramePr>
        <p:xfrm>
          <a:off x="5227811" y="3224213"/>
          <a:ext cx="300038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8" name="公式" r:id="rId17" imgW="215900" imgH="393065" progId="Equation.3">
                  <p:embed/>
                </p:oleObj>
              </mc:Choice>
              <mc:Fallback>
                <p:oleObj name="公式" r:id="rId17" imgW="215900" imgH="393065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7811" y="3224213"/>
                        <a:ext cx="300038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综合运用</a:t>
            </a: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2" grpId="0"/>
      <p:bldP spid="13" grpId="0"/>
      <p:bldP spid="14" grpId="0"/>
      <p:bldP spid="18" grpId="0"/>
      <p:bldP spid="20" grpId="0"/>
      <p:bldP spid="21" grpId="0"/>
      <p:bldP spid="22" grpId="0"/>
      <p:bldP spid="24" grpId="0"/>
      <p:bldP spid="25" grpId="0"/>
      <p:bldP spid="27" grpId="0"/>
      <p:bldP spid="28" grpId="0"/>
      <p:bldP spid="29" grpId="0"/>
      <p:bldP spid="31" grpId="0"/>
      <p:bldP spid="32" grpId="0"/>
      <p:bldP spid="34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539552" y="318356"/>
            <a:ext cx="8064896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甲、乙两队合修一条公路，没修的部分占这条公路的几分之几？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3" cstate="print"/>
          <a:srcRect l="53257" b="46001"/>
          <a:stretch>
            <a:fillRect/>
          </a:stretch>
        </p:blipFill>
        <p:spPr bwMode="auto">
          <a:xfrm>
            <a:off x="4163694" y="1275635"/>
            <a:ext cx="4603853" cy="89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15"/>
          <p:cNvSpPr txBox="1">
            <a:spLocks noChangeArrowheads="1"/>
          </p:cNvSpPr>
          <p:nvPr/>
        </p:nvSpPr>
        <p:spPr bwMode="auto">
          <a:xfrm>
            <a:off x="4431086" y="1723416"/>
            <a:ext cx="21749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甲队修了</a:t>
            </a:r>
            <a:endParaRPr lang="zh-CN" altLang="zh-CN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15"/>
          <p:cNvSpPr txBox="1">
            <a:spLocks noChangeArrowheads="1"/>
          </p:cNvSpPr>
          <p:nvPr/>
        </p:nvSpPr>
        <p:spPr bwMode="auto">
          <a:xfrm>
            <a:off x="6471052" y="1729879"/>
            <a:ext cx="21749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乙队修了</a:t>
            </a:r>
            <a:endParaRPr lang="zh-CN" altLang="zh-CN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5018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6433576"/>
              </p:ext>
            </p:extLst>
          </p:nvPr>
        </p:nvGraphicFramePr>
        <p:xfrm>
          <a:off x="4703350" y="2153831"/>
          <a:ext cx="377523" cy="767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56" name="公式" r:id="rId4" imgW="203200" imgH="393700" progId="Equation.3">
                  <p:embed/>
                </p:oleObj>
              </mc:Choice>
              <mc:Fallback>
                <p:oleObj name="公式" r:id="rId4" imgW="203200" imgH="3937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3350" y="2153831"/>
                        <a:ext cx="377523" cy="7678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3811543"/>
              </p:ext>
            </p:extLst>
          </p:nvPr>
        </p:nvGraphicFramePr>
        <p:xfrm>
          <a:off x="6991044" y="2187396"/>
          <a:ext cx="330859" cy="895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57" name="公式" r:id="rId6" imgW="152400" imgH="393700" progId="Equation.3">
                  <p:embed/>
                </p:oleObj>
              </mc:Choice>
              <mc:Fallback>
                <p:oleObj name="公式" r:id="rId6" imgW="152400" imgH="3937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1044" y="2187396"/>
                        <a:ext cx="330859" cy="8955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0188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4810" y="2166138"/>
            <a:ext cx="447559" cy="53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TextBox 15"/>
          <p:cNvSpPr txBox="1">
            <a:spLocks noChangeArrowheads="1"/>
          </p:cNvSpPr>
          <p:nvPr/>
        </p:nvSpPr>
        <p:spPr bwMode="auto">
          <a:xfrm>
            <a:off x="1259632" y="1606768"/>
            <a:ext cx="15121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－  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50189" name="Object 13"/>
          <p:cNvGraphicFramePr>
            <a:graphicFrameLocks noChangeAspect="1"/>
          </p:cNvGraphicFramePr>
          <p:nvPr/>
        </p:nvGraphicFramePr>
        <p:xfrm>
          <a:off x="1835696" y="1524012"/>
          <a:ext cx="288032" cy="586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58" name="公式" r:id="rId9" imgW="203200" imgH="393700" progId="Equation.3">
                  <p:embed/>
                </p:oleObj>
              </mc:Choice>
              <mc:Fallback>
                <p:oleObj name="公式" r:id="rId9" imgW="203200" imgH="3937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524012"/>
                        <a:ext cx="288032" cy="586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90" name="Object 14"/>
          <p:cNvGraphicFramePr>
            <a:graphicFrameLocks noChangeAspect="1"/>
          </p:cNvGraphicFramePr>
          <p:nvPr/>
        </p:nvGraphicFramePr>
        <p:xfrm>
          <a:off x="2411761" y="1491630"/>
          <a:ext cx="238442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59" name="公式" r:id="rId10" imgW="152400" imgH="393700" progId="Equation.3">
                  <p:embed/>
                </p:oleObj>
              </mc:Choice>
              <mc:Fallback>
                <p:oleObj name="公式" r:id="rId10" imgW="152400" imgH="39370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1" y="1491630"/>
                        <a:ext cx="238442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Box 15"/>
          <p:cNvSpPr txBox="1">
            <a:spLocks noChangeArrowheads="1"/>
          </p:cNvSpPr>
          <p:nvPr/>
        </p:nvSpPr>
        <p:spPr bwMode="auto">
          <a:xfrm>
            <a:off x="1115616" y="2254840"/>
            <a:ext cx="15121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   -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50191" name="Object 15"/>
          <p:cNvGraphicFramePr>
            <a:graphicFrameLocks noChangeAspect="1"/>
          </p:cNvGraphicFramePr>
          <p:nvPr/>
        </p:nvGraphicFramePr>
        <p:xfrm>
          <a:off x="1475656" y="2172950"/>
          <a:ext cx="288925" cy="586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60" name="公式" r:id="rId11" imgW="203200" imgH="393700" progId="Equation.3">
                  <p:embed/>
                </p:oleObj>
              </mc:Choice>
              <mc:Fallback>
                <p:oleObj name="公式" r:id="rId11" imgW="203200" imgH="39370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172950"/>
                        <a:ext cx="288925" cy="58610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92" name="Object 16"/>
          <p:cNvGraphicFramePr>
            <a:graphicFrameLocks noChangeAspect="1"/>
          </p:cNvGraphicFramePr>
          <p:nvPr/>
        </p:nvGraphicFramePr>
        <p:xfrm>
          <a:off x="1979712" y="2110824"/>
          <a:ext cx="2381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61" name="公式" r:id="rId13" imgW="152400" imgH="393700" progId="Equation.3">
                  <p:embed/>
                </p:oleObj>
              </mc:Choice>
              <mc:Fallback>
                <p:oleObj name="公式" r:id="rId13" imgW="152400" imgH="39370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2110824"/>
                        <a:ext cx="238125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TextBox 15"/>
          <p:cNvSpPr txBox="1">
            <a:spLocks noChangeArrowheads="1"/>
          </p:cNvSpPr>
          <p:nvPr/>
        </p:nvSpPr>
        <p:spPr bwMode="auto">
          <a:xfrm>
            <a:off x="1115616" y="2790834"/>
            <a:ext cx="15121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   -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50193" name="Object 17"/>
          <p:cNvGraphicFramePr>
            <a:graphicFrameLocks noChangeAspect="1"/>
          </p:cNvGraphicFramePr>
          <p:nvPr/>
        </p:nvGraphicFramePr>
        <p:xfrm>
          <a:off x="1475656" y="2686888"/>
          <a:ext cx="288925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62" name="公式" r:id="rId14" imgW="203200" imgH="393700" progId="Equation.3">
                  <p:embed/>
                </p:oleObj>
              </mc:Choice>
              <mc:Fallback>
                <p:oleObj name="公式" r:id="rId14" imgW="203200" imgH="39370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686888"/>
                        <a:ext cx="288925" cy="585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94" name="Object 18"/>
          <p:cNvGraphicFramePr>
            <a:graphicFrameLocks noChangeAspect="1"/>
          </p:cNvGraphicFramePr>
          <p:nvPr/>
        </p:nvGraphicFramePr>
        <p:xfrm>
          <a:off x="1940198" y="2695943"/>
          <a:ext cx="294859" cy="60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63" name="公式" r:id="rId16" imgW="203200" imgH="393700" progId="Equation.3">
                  <p:embed/>
                </p:oleObj>
              </mc:Choice>
              <mc:Fallback>
                <p:oleObj name="公式" r:id="rId16" imgW="203200" imgH="39370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0198" y="2695943"/>
                        <a:ext cx="294859" cy="601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TextBox 15"/>
          <p:cNvSpPr txBox="1">
            <a:spLocks noChangeArrowheads="1"/>
          </p:cNvSpPr>
          <p:nvPr/>
        </p:nvSpPr>
        <p:spPr bwMode="auto">
          <a:xfrm>
            <a:off x="1115616" y="3294890"/>
            <a:ext cx="15121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51" name="Object 17"/>
          <p:cNvGraphicFramePr>
            <a:graphicFrameLocks noChangeAspect="1"/>
          </p:cNvGraphicFramePr>
          <p:nvPr/>
        </p:nvGraphicFramePr>
        <p:xfrm>
          <a:off x="1475656" y="3190944"/>
          <a:ext cx="288925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64" name="公式" r:id="rId18" imgW="203200" imgH="393700" progId="Equation.3">
                  <p:embed/>
                </p:oleObj>
              </mc:Choice>
              <mc:Fallback>
                <p:oleObj name="公式" r:id="rId18" imgW="203200" imgH="39370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3190944"/>
                        <a:ext cx="288925" cy="585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TextBox 15"/>
          <p:cNvSpPr txBox="1">
            <a:spLocks noChangeArrowheads="1"/>
          </p:cNvSpPr>
          <p:nvPr/>
        </p:nvSpPr>
        <p:spPr bwMode="auto">
          <a:xfrm>
            <a:off x="1763688" y="3294890"/>
            <a:ext cx="15121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50197" name="Object 21"/>
          <p:cNvGraphicFramePr>
            <a:graphicFrameLocks noChangeAspect="1"/>
          </p:cNvGraphicFramePr>
          <p:nvPr/>
        </p:nvGraphicFramePr>
        <p:xfrm>
          <a:off x="2022748" y="3191664"/>
          <a:ext cx="198438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65" name="公式" r:id="rId20" imgW="139700" imgH="393700" progId="Equation.3">
                  <p:embed/>
                </p:oleObj>
              </mc:Choice>
              <mc:Fallback>
                <p:oleObj name="公式" r:id="rId20" imgW="139700" imgH="39370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2748" y="3191664"/>
                        <a:ext cx="198438" cy="585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TextBox 15"/>
          <p:cNvSpPr txBox="1">
            <a:spLocks noChangeArrowheads="1"/>
          </p:cNvSpPr>
          <p:nvPr/>
        </p:nvSpPr>
        <p:spPr bwMode="auto">
          <a:xfrm>
            <a:off x="1331640" y="3883580"/>
            <a:ext cx="68407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答：没修的部分占这条公路的   。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50198" name="Object 22"/>
          <p:cNvGraphicFramePr>
            <a:graphicFrameLocks noChangeAspect="1"/>
          </p:cNvGraphicFramePr>
          <p:nvPr/>
        </p:nvGraphicFramePr>
        <p:xfrm>
          <a:off x="6804248" y="3723878"/>
          <a:ext cx="270446" cy="798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66" name="公式" r:id="rId22" imgW="139700" imgH="393700" progId="Equation.3">
                  <p:embed/>
                </p:oleObj>
              </mc:Choice>
              <mc:Fallback>
                <p:oleObj name="公式" r:id="rId22" imgW="139700" imgH="39370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248" y="3723878"/>
                        <a:ext cx="270446" cy="7983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0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0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0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0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50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0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4" grpId="0"/>
      <p:bldP spid="47" grpId="0"/>
      <p:bldP spid="50" grpId="0"/>
      <p:bldP spid="53" grpId="0"/>
      <p:bldP spid="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539750" y="267335"/>
            <a:ext cx="837755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一个长方体游泳池长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米、宽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米，池深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2.5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米，池中水深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</a:p>
          <a:p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）池中有多少立方米的水？</a:t>
            </a:r>
          </a:p>
          <a:p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）如果要粉刷这个游泳池的四周，粉刷面积是多少平方米？</a:t>
            </a:r>
          </a:p>
          <a:p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）这个游泳池占地多少平方米？</a:t>
            </a:r>
          </a:p>
        </p:txBody>
      </p:sp>
      <p:sp>
        <p:nvSpPr>
          <p:cNvPr id="47" name="TextBox 15"/>
          <p:cNvSpPr txBox="1">
            <a:spLocks noChangeArrowheads="1"/>
          </p:cNvSpPr>
          <p:nvPr/>
        </p:nvSpPr>
        <p:spPr bwMode="auto">
          <a:xfrm>
            <a:off x="827405" y="2827655"/>
            <a:ext cx="201168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求体积：</a:t>
            </a:r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TextBox 15"/>
          <p:cNvSpPr txBox="1">
            <a:spLocks noChangeArrowheads="1"/>
          </p:cNvSpPr>
          <p:nvPr/>
        </p:nvSpPr>
        <p:spPr bwMode="auto">
          <a:xfrm>
            <a:off x="2627784" y="2819712"/>
            <a:ext cx="4176464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体积 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30×20×2 = 1200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m³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TextBox 15"/>
          <p:cNvSpPr txBox="1">
            <a:spLocks noChangeArrowheads="1"/>
          </p:cNvSpPr>
          <p:nvPr/>
        </p:nvSpPr>
        <p:spPr bwMode="auto">
          <a:xfrm>
            <a:off x="827584" y="3219822"/>
            <a:ext cx="216024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求表面积：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TextBox 15"/>
          <p:cNvSpPr txBox="1">
            <a:spLocks noChangeArrowheads="1"/>
          </p:cNvSpPr>
          <p:nvPr/>
        </p:nvSpPr>
        <p:spPr bwMode="auto">
          <a:xfrm>
            <a:off x="2839237" y="3226301"/>
            <a:ext cx="5328594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表面积 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30×2.5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20×2.5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×2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</a:p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= 125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×2=250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m²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TextBox 15"/>
          <p:cNvSpPr txBox="1">
            <a:spLocks noChangeArrowheads="1"/>
          </p:cNvSpPr>
          <p:nvPr/>
        </p:nvSpPr>
        <p:spPr bwMode="auto">
          <a:xfrm>
            <a:off x="827405" y="3867785"/>
            <a:ext cx="2159635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求底面积：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TextBox 15"/>
          <p:cNvSpPr txBox="1">
            <a:spLocks noChangeArrowheads="1"/>
          </p:cNvSpPr>
          <p:nvPr/>
        </p:nvSpPr>
        <p:spPr bwMode="auto">
          <a:xfrm>
            <a:off x="2843047" y="3867894"/>
            <a:ext cx="44644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底面积 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30×20 = 600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m²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TextBox 15"/>
          <p:cNvSpPr txBox="1">
            <a:spLocks noChangeArrowheads="1"/>
          </p:cNvSpPr>
          <p:nvPr/>
        </p:nvSpPr>
        <p:spPr bwMode="auto">
          <a:xfrm>
            <a:off x="683568" y="4299436"/>
            <a:ext cx="7740352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答：池中有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1200m³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的水，粉刷的面积是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250m²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，占地面积是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600m²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7" grpId="0"/>
      <p:bldP spid="48" grpId="0"/>
      <p:bldP spid="57" grpId="0"/>
      <p:bldP spid="58" grpId="0"/>
      <p:bldP spid="59" grpId="0"/>
      <p:bldP spid="60" grpId="0"/>
      <p:bldP spid="61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959</Words>
  <Application>Microsoft Office PowerPoint</Application>
  <PresentationFormat>全屏显示(16:9)</PresentationFormat>
  <Paragraphs>145</Paragraphs>
  <Slides>16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楷体</vt:lpstr>
      <vt:lpstr>Times New Roman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2019-10-18T08:21:37Z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